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260" r:id="rId1"/>
  </p:sldMasterIdLst>
  <p:handoutMasterIdLst>
    <p:handoutMasterId r:id="rId3"/>
  </p:handoutMasterIdLst>
  <p:sldIdLst>
    <p:sldId id="256" r:id="rId2"/>
  </p:sldIdLst>
  <p:sldSz cx="32918400" cy="43891200"/>
  <p:notesSz cx="7010400" cy="9271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TH SarabunPSK" panose="020B0500040200020003" pitchFamily="34" charset="-34"/>
      <p:regular r:id="rId8"/>
      <p:bold r:id="rId9"/>
      <p:italic r:id="rId10"/>
      <p:boldItalic r:id="rId11"/>
    </p:embeddedFont>
  </p:embeddedFontLst>
  <p:custDataLst>
    <p:tags r:id="rId12"/>
  </p:custDataLst>
  <p:defaultTextStyle>
    <a:defPPr>
      <a:defRPr lang="en-US"/>
    </a:defPPr>
    <a:lvl1pPr marL="0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78198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56396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34594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12797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390995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69197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47394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25593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BD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785" autoAdjust="0"/>
    <p:restoredTop sz="94710" autoAdjust="0"/>
  </p:normalViewPr>
  <p:slideViewPr>
    <p:cSldViewPr>
      <p:cViewPr varScale="1">
        <p:scale>
          <a:sx n="13" d="100"/>
          <a:sy n="13" d="100"/>
        </p:scale>
        <p:origin x="2947" y="134"/>
      </p:cViewPr>
      <p:guideLst>
        <p:guide orient="horz" pos="13824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/>
            </a:defPPr>
            <a:lvl1pPr algn="r">
              <a:defRPr sz="1200"/>
            </a:lvl1pPr>
          </a:lstStyle>
          <a:p>
            <a:fld id="{302F586B-0015-43FB-918D-31E1A09780E3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/>
            </a:defPPr>
            <a:lvl1pPr algn="r">
              <a:defRPr sz="1200"/>
            </a:lvl1pPr>
          </a:lstStyle>
          <a:p>
            <a:fld id="{5F29C2D4-4424-41A2-A90C-29D31B733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1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55731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2483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1" y="1757686"/>
            <a:ext cx="7406640" cy="37449761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1" y="1757686"/>
            <a:ext cx="21671279" cy="37449761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722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125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8204170"/>
            <a:ext cx="27980642" cy="8717280"/>
          </a:xfrm>
        </p:spPr>
        <p:txBody>
          <a:bodyPr anchor="t"/>
          <a:lstStyle>
            <a:defPPr>
              <a:defRPr kern="1200"/>
            </a:defPPr>
            <a:lvl1pPr algn="l">
              <a:defRPr sz="1237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8602965"/>
            <a:ext cx="27980642" cy="9601196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6150">
                <a:solidFill>
                  <a:schemeClr val="tx1">
                    <a:tint val="75000"/>
                  </a:schemeClr>
                </a:solidFill>
              </a:defRPr>
            </a:lvl1pPr>
            <a:lvl2pPr marL="1410407" indent="0">
              <a:buNone/>
              <a:defRPr sz="5550">
                <a:solidFill>
                  <a:schemeClr val="tx1">
                    <a:tint val="75000"/>
                  </a:schemeClr>
                </a:solidFill>
              </a:defRPr>
            </a:lvl2pPr>
            <a:lvl3pPr marL="2820815" indent="0">
              <a:buNone/>
              <a:defRPr sz="4950">
                <a:solidFill>
                  <a:schemeClr val="tx1">
                    <a:tint val="75000"/>
                  </a:schemeClr>
                </a:solidFill>
              </a:defRPr>
            </a:lvl3pPr>
            <a:lvl4pPr marL="4231223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4pPr>
            <a:lvl5pPr marL="5641630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5pPr>
            <a:lvl6pPr marL="7052037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6pPr>
            <a:lvl7pPr marL="8462444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7pPr>
            <a:lvl8pPr marL="9872852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8pPr>
            <a:lvl9pPr marL="11283259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4067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10241283"/>
            <a:ext cx="14538961" cy="28966164"/>
          </a:xfrm>
        </p:spPr>
        <p:txBody>
          <a:bodyPr/>
          <a:lstStyle>
            <a:defPPr>
              <a:defRPr kern="1200"/>
            </a:defPPr>
            <a:lvl1pPr>
              <a:defRPr sz="8625"/>
            </a:lvl1pPr>
            <a:lvl2pPr>
              <a:defRPr sz="7425"/>
            </a:lvl2pPr>
            <a:lvl3pPr>
              <a:defRPr sz="6150"/>
            </a:lvl3pPr>
            <a:lvl4pPr>
              <a:defRPr sz="5550"/>
            </a:lvl4pPr>
            <a:lvl5pPr>
              <a:defRPr sz="5550"/>
            </a:lvl5pPr>
            <a:lvl6pPr>
              <a:defRPr sz="5550"/>
            </a:lvl6pPr>
            <a:lvl7pPr>
              <a:defRPr sz="5550"/>
            </a:lvl7pPr>
            <a:lvl8pPr>
              <a:defRPr sz="5550"/>
            </a:lvl8pPr>
            <a:lvl9pPr>
              <a:defRPr sz="55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1" y="10241283"/>
            <a:ext cx="14538961" cy="28966164"/>
          </a:xfrm>
        </p:spPr>
        <p:txBody>
          <a:bodyPr/>
          <a:lstStyle>
            <a:defPPr>
              <a:defRPr kern="1200"/>
            </a:defPPr>
            <a:lvl1pPr>
              <a:defRPr sz="8625"/>
            </a:lvl1pPr>
            <a:lvl2pPr>
              <a:defRPr sz="7425"/>
            </a:lvl2pPr>
            <a:lvl3pPr>
              <a:defRPr sz="6150"/>
            </a:lvl3pPr>
            <a:lvl4pPr>
              <a:defRPr sz="5550"/>
            </a:lvl4pPr>
            <a:lvl5pPr>
              <a:defRPr sz="5550"/>
            </a:lvl5pPr>
            <a:lvl6pPr>
              <a:defRPr sz="5550"/>
            </a:lvl6pPr>
            <a:lvl7pPr>
              <a:defRPr sz="5550"/>
            </a:lvl7pPr>
            <a:lvl8pPr>
              <a:defRPr sz="5550"/>
            </a:lvl8pPr>
            <a:lvl9pPr>
              <a:defRPr sz="55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277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9824725"/>
            <a:ext cx="14544677" cy="4094476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7425" b="1"/>
            </a:lvl1pPr>
            <a:lvl2pPr marL="1410407" indent="0">
              <a:buNone/>
              <a:defRPr sz="6150" b="1"/>
            </a:lvl2pPr>
            <a:lvl3pPr marL="2820815" indent="0">
              <a:buNone/>
              <a:defRPr sz="5550" b="1"/>
            </a:lvl3pPr>
            <a:lvl4pPr marL="4231223" indent="0">
              <a:buNone/>
              <a:defRPr sz="4950" b="1"/>
            </a:lvl4pPr>
            <a:lvl5pPr marL="5641630" indent="0">
              <a:buNone/>
              <a:defRPr sz="4950" b="1"/>
            </a:lvl5pPr>
            <a:lvl6pPr marL="7052037" indent="0">
              <a:buNone/>
              <a:defRPr sz="4950" b="1"/>
            </a:lvl6pPr>
            <a:lvl7pPr marL="8462444" indent="0">
              <a:buNone/>
              <a:defRPr sz="4950" b="1"/>
            </a:lvl7pPr>
            <a:lvl8pPr marL="9872852" indent="0">
              <a:buNone/>
              <a:defRPr sz="4950" b="1"/>
            </a:lvl8pPr>
            <a:lvl9pPr marL="11283259" indent="0">
              <a:buNone/>
              <a:defRPr sz="49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13919202"/>
            <a:ext cx="14544677" cy="25288244"/>
          </a:xfrm>
        </p:spPr>
        <p:txBody>
          <a:bodyPr/>
          <a:lstStyle>
            <a:defPPr>
              <a:defRPr kern="1200"/>
            </a:defPPr>
            <a:lvl1pPr>
              <a:defRPr sz="7425"/>
            </a:lvl1pPr>
            <a:lvl2pPr>
              <a:defRPr sz="6150"/>
            </a:lvl2pPr>
            <a:lvl3pPr>
              <a:defRPr sz="5550"/>
            </a:lvl3pPr>
            <a:lvl4pPr>
              <a:defRPr sz="4950"/>
            </a:lvl4pPr>
            <a:lvl5pPr>
              <a:defRPr sz="4950"/>
            </a:lvl5pPr>
            <a:lvl6pPr>
              <a:defRPr sz="4950"/>
            </a:lvl6pPr>
            <a:lvl7pPr>
              <a:defRPr sz="4950"/>
            </a:lvl7pPr>
            <a:lvl8pPr>
              <a:defRPr sz="4950"/>
            </a:lvl8pPr>
            <a:lvl9pPr>
              <a:defRPr sz="4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1" y="9824725"/>
            <a:ext cx="14550389" cy="4094476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7425" b="1"/>
            </a:lvl1pPr>
            <a:lvl2pPr marL="1410407" indent="0">
              <a:buNone/>
              <a:defRPr sz="6150" b="1"/>
            </a:lvl2pPr>
            <a:lvl3pPr marL="2820815" indent="0">
              <a:buNone/>
              <a:defRPr sz="5550" b="1"/>
            </a:lvl3pPr>
            <a:lvl4pPr marL="4231223" indent="0">
              <a:buNone/>
              <a:defRPr sz="4950" b="1"/>
            </a:lvl4pPr>
            <a:lvl5pPr marL="5641630" indent="0">
              <a:buNone/>
              <a:defRPr sz="4950" b="1"/>
            </a:lvl5pPr>
            <a:lvl6pPr marL="7052037" indent="0">
              <a:buNone/>
              <a:defRPr sz="4950" b="1"/>
            </a:lvl6pPr>
            <a:lvl7pPr marL="8462444" indent="0">
              <a:buNone/>
              <a:defRPr sz="4950" b="1"/>
            </a:lvl7pPr>
            <a:lvl8pPr marL="9872852" indent="0">
              <a:buNone/>
              <a:defRPr sz="4950" b="1"/>
            </a:lvl8pPr>
            <a:lvl9pPr marL="11283259" indent="0">
              <a:buNone/>
              <a:defRPr sz="49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1" y="13919202"/>
            <a:ext cx="14550389" cy="25288244"/>
          </a:xfrm>
        </p:spPr>
        <p:txBody>
          <a:bodyPr/>
          <a:lstStyle>
            <a:defPPr>
              <a:defRPr kern="1200"/>
            </a:defPPr>
            <a:lvl1pPr>
              <a:defRPr sz="7425"/>
            </a:lvl1pPr>
            <a:lvl2pPr>
              <a:defRPr sz="6150"/>
            </a:lvl2pPr>
            <a:lvl3pPr>
              <a:defRPr sz="5550"/>
            </a:lvl3pPr>
            <a:lvl4pPr>
              <a:defRPr sz="4950"/>
            </a:lvl4pPr>
            <a:lvl5pPr>
              <a:defRPr sz="4950"/>
            </a:lvl5pPr>
            <a:lvl6pPr>
              <a:defRPr sz="4950"/>
            </a:lvl6pPr>
            <a:lvl7pPr>
              <a:defRPr sz="4950"/>
            </a:lvl7pPr>
            <a:lvl8pPr>
              <a:defRPr sz="4950"/>
            </a:lvl8pPr>
            <a:lvl9pPr>
              <a:defRPr sz="4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330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1450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147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5" y="1747520"/>
            <a:ext cx="10829927" cy="7437120"/>
          </a:xfrm>
        </p:spPr>
        <p:txBody>
          <a:bodyPr anchor="b"/>
          <a:lstStyle>
            <a:defPPr>
              <a:defRPr kern="1200"/>
            </a:defPPr>
            <a:lvl1pPr algn="l">
              <a:defRPr sz="61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79" y="1747521"/>
            <a:ext cx="18402300" cy="37459924"/>
          </a:xfrm>
        </p:spPr>
        <p:txBody>
          <a:bodyPr/>
          <a:lstStyle>
            <a:defPPr>
              <a:defRPr kern="1200"/>
            </a:defPPr>
            <a:lvl1pPr>
              <a:defRPr sz="9900"/>
            </a:lvl1pPr>
            <a:lvl2pPr>
              <a:defRPr sz="8625"/>
            </a:lvl2pPr>
            <a:lvl3pPr>
              <a:defRPr sz="7425"/>
            </a:lvl3pPr>
            <a:lvl4pPr>
              <a:defRPr sz="6150"/>
            </a:lvl4pPr>
            <a:lvl5pPr>
              <a:defRPr sz="6150"/>
            </a:lvl5pPr>
            <a:lvl6pPr>
              <a:defRPr sz="6150"/>
            </a:lvl6pPr>
            <a:lvl7pPr>
              <a:defRPr sz="6150"/>
            </a:lvl7pPr>
            <a:lvl8pPr>
              <a:defRPr sz="6150"/>
            </a:lvl8pPr>
            <a:lvl9pPr>
              <a:defRPr sz="61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5" y="9184642"/>
            <a:ext cx="10829927" cy="30022803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4350"/>
            </a:lvl1pPr>
            <a:lvl2pPr marL="1410407" indent="0">
              <a:buNone/>
              <a:defRPr sz="3675"/>
            </a:lvl2pPr>
            <a:lvl3pPr marL="2820815" indent="0">
              <a:buNone/>
              <a:defRPr sz="3075"/>
            </a:lvl3pPr>
            <a:lvl4pPr marL="4231223" indent="0">
              <a:buNone/>
              <a:defRPr sz="2775"/>
            </a:lvl4pPr>
            <a:lvl5pPr marL="5641630" indent="0">
              <a:buNone/>
              <a:defRPr sz="2775"/>
            </a:lvl5pPr>
            <a:lvl6pPr marL="7052037" indent="0">
              <a:buNone/>
              <a:defRPr sz="2775"/>
            </a:lvl6pPr>
            <a:lvl7pPr marL="8462444" indent="0">
              <a:buNone/>
              <a:defRPr sz="2775"/>
            </a:lvl7pPr>
            <a:lvl8pPr marL="9872852" indent="0">
              <a:buNone/>
              <a:defRPr sz="2775"/>
            </a:lvl8pPr>
            <a:lvl9pPr marL="11283259" indent="0">
              <a:buNone/>
              <a:defRPr sz="27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497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2"/>
            <a:ext cx="19751041" cy="3627124"/>
          </a:xfrm>
        </p:spPr>
        <p:txBody>
          <a:bodyPr anchor="b"/>
          <a:lstStyle>
            <a:defPPr>
              <a:defRPr kern="1200"/>
            </a:defPPr>
            <a:lvl1pPr algn="l">
              <a:defRPr sz="61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61"/>
            <a:ext cx="19751041" cy="26334718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9900"/>
            </a:lvl1pPr>
            <a:lvl2pPr marL="1410407" indent="0">
              <a:buNone/>
              <a:defRPr sz="8625"/>
            </a:lvl2pPr>
            <a:lvl3pPr marL="2820815" indent="0">
              <a:buNone/>
              <a:defRPr sz="7425"/>
            </a:lvl3pPr>
            <a:lvl4pPr marL="4231223" indent="0">
              <a:buNone/>
              <a:defRPr sz="6150"/>
            </a:lvl4pPr>
            <a:lvl5pPr marL="5641630" indent="0">
              <a:buNone/>
              <a:defRPr sz="6150"/>
            </a:lvl5pPr>
            <a:lvl6pPr marL="7052037" indent="0">
              <a:buNone/>
              <a:defRPr sz="6150"/>
            </a:lvl6pPr>
            <a:lvl7pPr marL="8462444" indent="0">
              <a:buNone/>
              <a:defRPr sz="6150"/>
            </a:lvl7pPr>
            <a:lvl8pPr marL="9872852" indent="0">
              <a:buNone/>
              <a:defRPr sz="6150"/>
            </a:lvl8pPr>
            <a:lvl9pPr marL="11283259" indent="0">
              <a:buNone/>
              <a:defRPr sz="61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4"/>
            <a:ext cx="19751041" cy="5151116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4350"/>
            </a:lvl1pPr>
            <a:lvl2pPr marL="1410407" indent="0">
              <a:buNone/>
              <a:defRPr sz="3675"/>
            </a:lvl2pPr>
            <a:lvl3pPr marL="2820815" indent="0">
              <a:buNone/>
              <a:defRPr sz="3075"/>
            </a:lvl3pPr>
            <a:lvl4pPr marL="4231223" indent="0">
              <a:buNone/>
              <a:defRPr sz="2775"/>
            </a:lvl4pPr>
            <a:lvl5pPr marL="5641630" indent="0">
              <a:buNone/>
              <a:defRPr sz="2775"/>
            </a:lvl5pPr>
            <a:lvl6pPr marL="7052037" indent="0">
              <a:buNone/>
              <a:defRPr sz="2775"/>
            </a:lvl6pPr>
            <a:lvl7pPr marL="8462444" indent="0">
              <a:buNone/>
              <a:defRPr sz="2775"/>
            </a:lvl7pPr>
            <a:lvl8pPr marL="9872852" indent="0">
              <a:buNone/>
              <a:defRPr sz="2775"/>
            </a:lvl8pPr>
            <a:lvl9pPr marL="11283259" indent="0">
              <a:buNone/>
              <a:defRPr sz="27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261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1" y="1757684"/>
            <a:ext cx="29626558" cy="7315200"/>
          </a:xfrm>
          <a:prstGeom prst="rect">
            <a:avLst/>
          </a:prstGeom>
        </p:spPr>
        <p:txBody>
          <a:bodyPr vert="horz" lIns="376108" tIns="188056" rIns="376108" bIns="188056" rtlCol="0" anchor="ctr">
            <a:normAutofit/>
          </a:bodyPr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10241283"/>
            <a:ext cx="29626558" cy="28966164"/>
          </a:xfrm>
          <a:prstGeom prst="rect">
            <a:avLst/>
          </a:prstGeom>
        </p:spPr>
        <p:txBody>
          <a:bodyPr vert="horz" lIns="376108" tIns="188056" rIns="376108" bIns="188056" rtlCol="0">
            <a:normAutofit/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52"/>
            <a:ext cx="7680960" cy="23368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/>
            </a:defPPr>
            <a:lvl1pPr algn="l">
              <a:defRPr sz="3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E5B7-680E-44FF-962F-3113FAB5030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1" y="40680652"/>
            <a:ext cx="10424160" cy="23368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/>
            </a:defPPr>
            <a:lvl1pPr algn="ctr">
              <a:defRPr sz="3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1" y="40680652"/>
            <a:ext cx="7680960" cy="23368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/>
            </a:defPPr>
            <a:lvl1pPr algn="r">
              <a:defRPr sz="3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ew picture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11074400" y="21945600"/>
            <a:ext cx="14274800" cy="39370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13"/>
          <a:stretch>
            <a:fillRect/>
          </a:stretch>
        </p:blipFill>
        <p:spPr>
          <a:xfrm rot="5400000">
            <a:off x="29718000" y="21945600"/>
            <a:ext cx="14274800" cy="3937000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1466850" y="44399200"/>
            <a:ext cx="29984700" cy="146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1466850" y="44970700"/>
            <a:ext cx="16459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600">
                <a:solidFill>
                  <a:srgbClr val="808080"/>
                </a:solidFill>
              </a:rPr>
              <a:t>Template ID: imaginativearctic  Size: 36x48</a:t>
            </a:r>
          </a:p>
        </p:txBody>
      </p:sp>
    </p:spTree>
    <p:extLst>
      <p:ext uri="{BB962C8B-B14F-4D97-AF65-F5344CB8AC3E}">
        <p14:creationId xmlns:p14="http://schemas.microsoft.com/office/powerpoint/2010/main" val="265923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ransition/>
  <p:txStyles>
    <p:titleStyle>
      <a:defPPr>
        <a:defRPr kern="1200"/>
      </a:defPPr>
      <a:lvl1pPr algn="ctr" defTabSz="2820815" rtl="0" eaLnBrk="1" latinLnBrk="0" hangingPunct="1">
        <a:spcBef>
          <a:spcPct val="0"/>
        </a:spcBef>
        <a:buNone/>
        <a:defRPr sz="1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/>
      </a:defPPr>
      <a:lvl1pPr marL="1057804" indent="-1057804" algn="l" defTabSz="2820815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291913" indent="-881506" algn="l" defTabSz="2820815" rtl="0" eaLnBrk="1" latinLnBrk="0" hangingPunct="1">
        <a:spcBef>
          <a:spcPct val="20000"/>
        </a:spcBef>
        <a:buFont typeface="Arial" pitchFamily="34" charset="0"/>
        <a:buChar char="–"/>
        <a:defRPr sz="8625" kern="1200">
          <a:solidFill>
            <a:schemeClr val="tx1"/>
          </a:solidFill>
          <a:latin typeface="+mn-lt"/>
          <a:ea typeface="+mn-ea"/>
          <a:cs typeface="+mn-cs"/>
        </a:defRPr>
      </a:lvl2pPr>
      <a:lvl3pPr marL="3526019" indent="-705204" algn="l" defTabSz="2820815" rtl="0" eaLnBrk="1" latinLnBrk="0" hangingPunct="1">
        <a:spcBef>
          <a:spcPct val="20000"/>
        </a:spcBef>
        <a:buFont typeface="Arial" pitchFamily="34" charset="0"/>
        <a:buChar char="•"/>
        <a:defRPr sz="7425" kern="1200">
          <a:solidFill>
            <a:schemeClr val="tx1"/>
          </a:solidFill>
          <a:latin typeface="+mn-lt"/>
          <a:ea typeface="+mn-ea"/>
          <a:cs typeface="+mn-cs"/>
        </a:defRPr>
      </a:lvl3pPr>
      <a:lvl4pPr marL="4936426" indent="-705204" algn="l" defTabSz="2820815" rtl="0" eaLnBrk="1" latinLnBrk="0" hangingPunct="1">
        <a:spcBef>
          <a:spcPct val="20000"/>
        </a:spcBef>
        <a:buFont typeface="Arial" pitchFamily="34" charset="0"/>
        <a:buChar char="–"/>
        <a:defRPr sz="6150" kern="1200">
          <a:solidFill>
            <a:schemeClr val="tx1"/>
          </a:solidFill>
          <a:latin typeface="+mn-lt"/>
          <a:ea typeface="+mn-ea"/>
          <a:cs typeface="+mn-cs"/>
        </a:defRPr>
      </a:lvl4pPr>
      <a:lvl5pPr marL="6346833" indent="-705204" algn="l" defTabSz="2820815" rtl="0" eaLnBrk="1" latinLnBrk="0" hangingPunct="1">
        <a:spcBef>
          <a:spcPct val="20000"/>
        </a:spcBef>
        <a:buFont typeface="Arial" pitchFamily="34" charset="0"/>
        <a:buChar char="»"/>
        <a:defRPr sz="6150" kern="1200">
          <a:solidFill>
            <a:schemeClr val="tx1"/>
          </a:solidFill>
          <a:latin typeface="+mn-lt"/>
          <a:ea typeface="+mn-ea"/>
          <a:cs typeface="+mn-cs"/>
        </a:defRPr>
      </a:lvl5pPr>
      <a:lvl6pPr marL="7757241" indent="-705204" algn="l" defTabSz="2820815" rtl="0" eaLnBrk="1" latinLnBrk="0" hangingPunct="1">
        <a:spcBef>
          <a:spcPct val="20000"/>
        </a:spcBef>
        <a:buFont typeface="Arial" pitchFamily="34" charset="0"/>
        <a:buChar char="•"/>
        <a:defRPr sz="6150" kern="1200">
          <a:solidFill>
            <a:schemeClr val="tx1"/>
          </a:solidFill>
          <a:latin typeface="+mn-lt"/>
          <a:ea typeface="+mn-ea"/>
          <a:cs typeface="+mn-cs"/>
        </a:defRPr>
      </a:lvl6pPr>
      <a:lvl7pPr marL="9167648" indent="-705204" algn="l" defTabSz="2820815" rtl="0" eaLnBrk="1" latinLnBrk="0" hangingPunct="1">
        <a:spcBef>
          <a:spcPct val="20000"/>
        </a:spcBef>
        <a:buFont typeface="Arial" pitchFamily="34" charset="0"/>
        <a:buChar char="•"/>
        <a:defRPr sz="6150" kern="1200">
          <a:solidFill>
            <a:schemeClr val="tx1"/>
          </a:solidFill>
          <a:latin typeface="+mn-lt"/>
          <a:ea typeface="+mn-ea"/>
          <a:cs typeface="+mn-cs"/>
        </a:defRPr>
      </a:lvl7pPr>
      <a:lvl8pPr marL="10578056" indent="-705204" algn="l" defTabSz="2820815" rtl="0" eaLnBrk="1" latinLnBrk="0" hangingPunct="1">
        <a:spcBef>
          <a:spcPct val="20000"/>
        </a:spcBef>
        <a:buFont typeface="Arial" pitchFamily="34" charset="0"/>
        <a:buChar char="•"/>
        <a:defRPr sz="6150" kern="1200">
          <a:solidFill>
            <a:schemeClr val="tx1"/>
          </a:solidFill>
          <a:latin typeface="+mn-lt"/>
          <a:ea typeface="+mn-ea"/>
          <a:cs typeface="+mn-cs"/>
        </a:defRPr>
      </a:lvl8pPr>
      <a:lvl9pPr marL="11988463" indent="-705204" algn="l" defTabSz="2820815" rtl="0" eaLnBrk="1" latinLnBrk="0" hangingPunct="1">
        <a:spcBef>
          <a:spcPct val="20000"/>
        </a:spcBef>
        <a:buFont typeface="Arial" pitchFamily="34" charset="0"/>
        <a:buChar char="•"/>
        <a:defRPr sz="61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0815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1pPr>
      <a:lvl2pPr marL="1410407" algn="l" defTabSz="2820815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2pPr>
      <a:lvl3pPr marL="2820815" algn="l" defTabSz="2820815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3pPr>
      <a:lvl4pPr marL="4231223" algn="l" defTabSz="2820815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4pPr>
      <a:lvl5pPr marL="5641630" algn="l" defTabSz="2820815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5pPr>
      <a:lvl6pPr marL="7052037" algn="l" defTabSz="2820815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6pPr>
      <a:lvl7pPr marL="8462444" algn="l" defTabSz="2820815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7pPr>
      <a:lvl8pPr marL="9872852" algn="l" defTabSz="2820815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8pPr>
      <a:lvl9pPr marL="11283259" algn="l" defTabSz="2820815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38229" y="0"/>
            <a:ext cx="32918400" cy="43891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r>
              <a:rPr lang="en-US" sz="5550" dirty="0"/>
              <a:t> 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D7E552C-1772-4823-85F9-F890B5C38EB1}"/>
              </a:ext>
            </a:extLst>
          </p:cNvPr>
          <p:cNvSpPr/>
          <p:nvPr/>
        </p:nvSpPr>
        <p:spPr>
          <a:xfrm flipH="1">
            <a:off x="0" y="0"/>
            <a:ext cx="491327" cy="4554099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55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AAF109D-AB76-405F-9BEE-186938958B9E}"/>
              </a:ext>
            </a:extLst>
          </p:cNvPr>
          <p:cNvSpPr/>
          <p:nvPr/>
        </p:nvSpPr>
        <p:spPr>
          <a:xfrm>
            <a:off x="31924405" y="0"/>
            <a:ext cx="1070195" cy="4554099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550"/>
          </a:p>
        </p:txBody>
      </p:sp>
      <p:sp>
        <p:nvSpPr>
          <p:cNvPr id="80" name="Text Placeholder 5">
            <a:extLst>
              <a:ext uri="{FF2B5EF4-FFF2-40B4-BE49-F238E27FC236}">
                <a16:creationId xmlns:a16="http://schemas.microsoft.com/office/drawing/2014/main" id="{1A8FFF05-7729-4D05-983F-6F58701A5B70}"/>
              </a:ext>
            </a:extLst>
          </p:cNvPr>
          <p:cNvSpPr txBox="1"/>
          <p:nvPr/>
        </p:nvSpPr>
        <p:spPr>
          <a:xfrm>
            <a:off x="2743200" y="1073520"/>
            <a:ext cx="27432000" cy="220308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9600" b="1" dirty="0">
                <a:latin typeface="TH SarabunPSK" pitchFamily="34" charset="-34"/>
                <a:cs typeface="TH SarabunPSK" pitchFamily="34" charset="-34"/>
              </a:rPr>
              <a:t>ความชุกการคัดกรองและส่งต่อผู้ป่วยโรคหัวใจขาดเลือดเฉียบพลัน</a:t>
            </a:r>
          </a:p>
          <a:p>
            <a:pPr algn="ctr"/>
            <a:r>
              <a:rPr lang="th-TH" sz="9600" b="1" dirty="0">
                <a:latin typeface="TH SarabunPSK" pitchFamily="34" charset="-34"/>
                <a:cs typeface="TH SarabunPSK" pitchFamily="34" charset="-34"/>
              </a:rPr>
              <a:t>ชนิด </a:t>
            </a:r>
            <a:r>
              <a:rPr lang="en-US" sz="9600" b="1" dirty="0">
                <a:latin typeface="TH SarabunPSK" pitchFamily="34" charset="-34"/>
                <a:cs typeface="TH SarabunPSK" pitchFamily="34" charset="-34"/>
              </a:rPr>
              <a:t>STEMI </a:t>
            </a:r>
            <a:r>
              <a:rPr lang="th-TH" sz="9600" b="1" dirty="0">
                <a:latin typeface="TH SarabunPSK" pitchFamily="34" charset="-34"/>
                <a:cs typeface="TH SarabunPSK" pitchFamily="34" charset="-34"/>
              </a:rPr>
              <a:t>ล่าช้า</a:t>
            </a:r>
            <a:r>
              <a:rPr lang="en-US" sz="9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9600" b="1" dirty="0">
                <a:latin typeface="TH SarabunPSK" pitchFamily="34" charset="-34"/>
                <a:cs typeface="TH SarabunPSK" pitchFamily="34" charset="-34"/>
              </a:rPr>
              <a:t>โรงพยาบาลโป่งน้ำร้อน</a:t>
            </a:r>
          </a:p>
        </p:txBody>
      </p:sp>
      <p:sp>
        <p:nvSpPr>
          <p:cNvPr id="53" name="TextBox 19">
            <a:extLst>
              <a:ext uri="{FF2B5EF4-FFF2-40B4-BE49-F238E27FC236}">
                <a16:creationId xmlns:a16="http://schemas.microsoft.com/office/drawing/2014/main" id="{5FC06FC9-CAC2-4587-A6C7-2139AE704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697" y="5943600"/>
            <a:ext cx="13941743" cy="102258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lIns="68564" tIns="34282" rIns="68564" bIns="34282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thaiDist"/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               โรคหัวใจขาดเลือดเฉียบพลัน ชนิด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STEMI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หมายถึง ภาวะหัวใจขาดเลือดเฉียบพลันที่พบความผิดปกติของคลื่นไฟฟ้าหัวใจมีลักษณะ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ST segment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ยกขึ้นอย่างน้อย 2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lead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ต่อเนื่องกันหรือเกิด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LBBB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ขึ้นมาใหม่ จากการอุดตันของหลอดเลือดหัวใจอย่างสมบูรณ์เฉียบพลัน พยาธิสภาพดังกล่าวนี้ ทำให้ผู้ป่วยมีอาการเจ็บหน้าอกที่รุนแรงเกิดขึ้นทันทีทันใดบริเวณใต้กระดูกลิ้นปี่ร้าวไปไหล่ ลักษณะการเจ็บมักเหมือนถูกบีบรัด บางรายมี</a:t>
            </a:r>
            <a:r>
              <a:rPr lang="th-TH" sz="3000" dirty="0" err="1">
                <a:latin typeface="TH SarabunPSK" pitchFamily="34" charset="-34"/>
                <a:cs typeface="TH SarabunPSK" pitchFamily="34" charset="-34"/>
              </a:rPr>
              <a:t>ภาวะช็อคร่วมด้วย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บางรายหอบเหนื่อยร่วมด้วยจากอาการหัวใจวาย ดังนั้นผู้ป่วย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STEMI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จึงมีโอกาสเสียชีวิตอย่างรวดเร็ว ประมาณครึ่งหนึ่งจะเกิดใน 3 ชม.แรก ซึ่งมักก่อนเข้าถึงการรักษาในโรงพยาบาล (อภิชาต สุ</a:t>
            </a:r>
            <a:r>
              <a:rPr lang="th-TH" sz="3000" dirty="0" err="1">
                <a:latin typeface="TH SarabunPSK" pitchFamily="34" charset="-34"/>
                <a:cs typeface="TH SarabunPSK" pitchFamily="34" charset="-34"/>
              </a:rPr>
              <a:t>คนธสรรพ์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, 2549) เมื่อเวลาผ่านไป 6 ชม. จะมีการทำลายกล้ามเนื้อหัวใจมากถึงร้อยละ 90 ดังนั้นการลดอัตราตายในช่วง 3 ชม.แรกด้วยการรักษาอย่างทันท่วงที จะช่วยลดการทำลายของกล้ามเนื้อหัวใจช่วยให้ผู้ป่วยมีโอกาสรอดชีวิตสูงขึ้น โรงพยาบาลโป่งน้ำร้อน เป็นโรงพยาบาลชุมชนขนาด 60 เตียง มีแพทย์เวช</a:t>
            </a:r>
            <a:r>
              <a:rPr lang="th-TH" sz="3000" dirty="0" err="1">
                <a:latin typeface="TH SarabunPSK" pitchFamily="34" charset="-34"/>
                <a:cs typeface="TH SarabunPSK" pitchFamily="34" charset="-34"/>
              </a:rPr>
              <a:t>ปฎิบัติ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ทั่วไป 5 คน ไม่มีแพทย์เฉพาะทาง ในเวลาราชการมีแพทย์อยู่ประจำแผนก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ER 1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คน นอกเวลาราชการมีแพทย์เวร 1 คนดูแลทั้งผู้ป่วย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ER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IPD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แต่ถ้านอกเวลาราชการวันหยุดจะมีแพทย์ 2 คนแบ่งดูแลผู้ป่วย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ER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IPD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เมื่อมีผู้ป่วยมารับบริการที่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ER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ผู้ป่วยจะได้รับการคัดกรองประเมินอาการและดูแลเบื้องต้นจากพยาบาลแล้วจึงรายงานแพทย์เวรมาตรวจรักษาตามลำดับความเร่งด่วน </a:t>
            </a:r>
          </a:p>
          <a:p>
            <a:pPr algn="thaiDist"/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              ปีงบประมาณ 2560 มีผู้ป่วยโรคหัวใจขาดเลือดเฉียบพลัน 45 ราย เป็นผู้ป่วยโรคหัวใจขาดเลือดเฉียบพลันชนิด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STEMI 13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ราย คิดเป็นร้อยละ 28.90 จากการทบทวนเวชระเบียนพบว่า ผู้ป่วยได้รับการคัดกรองผิดและล่าช้า 4 ราย คิดเป็นร้อยละ 30.77 รอการรับ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consult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และตอบกลับจาก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CCU PPK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ล่าช้า 3 ราย คิดเป็นร้อยละ 23.08 รอรถพยาบาลและพยาบาลเวรส่งต่อล่าช้าเกิน 10 นาที 4 ราย คิดเป็นร้อยละ 30.77 ผู้ป่วยเสียชีวิตก่อนส่งต่อ 2 ราย คิดเป็นร้อยละ 15.38 ซึ่งเกิดจากการคัดกรองผิด รวมทั้งให้การรักษาล่าช้า จากการวิเคราะห์ข้อมูลสรุปได้ว่า บุคลากรขาดความรู้และทักษะในการประเมินอาการผู้ป่วย กอปรกับยังไม่มีแนวทางการคัดกรองผู้ป่วย ในปี 2560 โรงพยาบาลโป่งน้ำร้อนจึงพัฒนาแนวทางการคัดกรองและส่งต่อผู้ป่วยโรคหัวใจขาดเลือดเฉียบพลันชนิด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STEMI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ขึ้น เพื่อให้ผู้ป่วยได้รับการคัดกรอง การวินิจฉัยที่รวดเร็วและถูกต้อง และได้รับการส่งไปรักษาเฉพาะทางที่โรงพยาบาลพระปกเกล้าตามมาตรฐานการดูแลโรคดังกล่าว ปัจจุบันแนวทางการคัดกรองและส่งต่อผู้ป่วยโรคหัวใจขาดเลือดเฉียบพลันชนิด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STEMI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ฉบับ พ.ศ. 2560 ได้ใช้งานเข้าสู่ปีที่ 4 แต่ยังไม่มีการศึกษาถึงปัญหาที่เกิดขึ้นจากการปฏิบัติตามแนวทางดังกล่าว ดังนั้นผู้วิจัยจึงต้องการศึกษาความชุกการคัดกรองและส่งต่อผู้ป่วยโรคหัวใจขาดเลือดชนิด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STEMI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ล่าช้า และปัญหาการคัดกรองและส่งต่อ รวมทั้งวิเคราะห์ถึงสาเหตุของปัญหา พร้อมหาแนวทางแก้ไขเพื่อที่จะสามารถดำเนินการคัดกรองและส่งต่อผู้ป่วยโรคหัวใจขาดเลือดเฉียบพลันชนิด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STEMI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ได้อย่างรวดเร็วและถูกต้องมากยิ่งขึ้น ส่งผลให้ผู้ป่วยมีคุณภาพชีวิตที่ดีและลดอัตราการเสียชีวิตก่อนวัยอันควรลงได้  </a:t>
            </a:r>
            <a:endParaRPr lang="en-US" sz="3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4804540C-AABA-457C-88EF-3512E7CCE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9580" y="4629807"/>
            <a:ext cx="13941743" cy="914400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</a:ln>
        </p:spPr>
        <p:txBody>
          <a:bodyPr wrap="none" lIns="205740" tIns="54864" rIns="205740" bIns="51422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th-TH" sz="6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ความสำคัญของปัญหา</a:t>
            </a:r>
            <a:endParaRPr lang="en-US" sz="6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7" name="TextBox 19">
            <a:extLst>
              <a:ext uri="{FF2B5EF4-FFF2-40B4-BE49-F238E27FC236}">
                <a16:creationId xmlns:a16="http://schemas.microsoft.com/office/drawing/2014/main" id="{6D42AE85-C5FE-45D6-87D7-226C5375E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62873" y="5943600"/>
            <a:ext cx="13941743" cy="53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th-TH" sz="3000" b="1" dirty="0">
                <a:solidFill>
                  <a:srgbClr val="235078"/>
                </a:solidFill>
                <a:latin typeface="TH SarabunPSK" pitchFamily="34" charset="-34"/>
                <a:cs typeface="TH SarabunPSK" pitchFamily="34" charset="-34"/>
              </a:rPr>
              <a:t>ตารางที่ 1 จำนวนและร้อยละการคัดกรองผู้ป่วยโรคหัวใจขาดเลือดชนิด </a:t>
            </a:r>
            <a:r>
              <a:rPr lang="en-US" sz="3000" b="1" dirty="0">
                <a:solidFill>
                  <a:srgbClr val="235078"/>
                </a:solidFill>
                <a:latin typeface="TH SarabunPSK" pitchFamily="34" charset="-34"/>
                <a:cs typeface="TH SarabunPSK" pitchFamily="34" charset="-34"/>
              </a:rPr>
              <a:t>STEMI </a:t>
            </a:r>
            <a:endParaRPr lang="en-US" sz="3000" dirty="0">
              <a:solidFill>
                <a:srgbClr val="235078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8" name="Rectangle 10">
            <a:extLst>
              <a:ext uri="{FF2B5EF4-FFF2-40B4-BE49-F238E27FC236}">
                <a16:creationId xmlns:a16="http://schemas.microsoft.com/office/drawing/2014/main" id="{971C1DFB-15E8-4014-9132-6DF5B858E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90947" y="4629807"/>
            <a:ext cx="14255853" cy="914400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</a:ln>
        </p:spPr>
        <p:txBody>
          <a:bodyPr wrap="none" lIns="205740" tIns="54864" rIns="205740" bIns="51422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th-TH" sz="6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ผลการวิจัย</a:t>
            </a:r>
            <a:endParaRPr lang="en-US" sz="6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5" name="TextBox 19">
            <a:extLst>
              <a:ext uri="{FF2B5EF4-FFF2-40B4-BE49-F238E27FC236}">
                <a16:creationId xmlns:a16="http://schemas.microsoft.com/office/drawing/2014/main" id="{923EC24E-6100-436E-B49D-585F98CCD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0257" y="40306377"/>
            <a:ext cx="14246543" cy="260839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lIns="68564" tIns="34282" rIns="68564" bIns="34282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thaiDist">
              <a:lnSpc>
                <a:spcPct val="110000"/>
              </a:lnSpc>
            </a:pPr>
            <a:r>
              <a:rPr lang="en-US" sz="3000" dirty="0">
                <a:latin typeface="TH SarabunPSK" pitchFamily="34" charset="-34"/>
                <a:ea typeface="Open Sans" panose="020B0606030504020204" pitchFamily="34" charset="0"/>
                <a:cs typeface="TH SarabunPSK" pitchFamily="34" charset="-34"/>
              </a:rPr>
              <a:t> </a:t>
            </a:r>
            <a:r>
              <a:rPr lang="th-TH" sz="3000" dirty="0">
                <a:latin typeface="TH SarabunPSK" pitchFamily="34" charset="-34"/>
                <a:ea typeface="Open Sans" panose="020B0606030504020204" pitchFamily="34" charset="0"/>
                <a:cs typeface="TH SarabunPSK" pitchFamily="34" charset="-34"/>
              </a:rPr>
              <a:t>การพัฒนาระบบการดูแลผู้ป่วยโรคหัวใจขาดเลือดเฉียบพลัน ชนิด </a:t>
            </a:r>
            <a:r>
              <a:rPr lang="en-US" sz="3000" dirty="0">
                <a:latin typeface="TH SarabunPSK" pitchFamily="34" charset="-34"/>
                <a:ea typeface="Open Sans" panose="020B0606030504020204" pitchFamily="34" charset="0"/>
                <a:cs typeface="TH SarabunPSK" pitchFamily="34" charset="-34"/>
              </a:rPr>
              <a:t>STEMI </a:t>
            </a:r>
            <a:r>
              <a:rPr lang="th-TH" sz="3000" dirty="0">
                <a:latin typeface="TH SarabunPSK" pitchFamily="34" charset="-34"/>
                <a:ea typeface="Open Sans" panose="020B0606030504020204" pitchFamily="34" charset="0"/>
                <a:cs typeface="TH SarabunPSK" pitchFamily="34" charset="-34"/>
              </a:rPr>
              <a:t>สรุปได้ดังนี้</a:t>
            </a:r>
            <a:endParaRPr lang="en-US" sz="3000" dirty="0">
              <a:latin typeface="TH SarabunPSK" pitchFamily="34" charset="-34"/>
              <a:ea typeface="Open Sans" panose="020B0606030504020204" pitchFamily="34" charset="0"/>
              <a:cs typeface="TH SarabunPSK" pitchFamily="34" charset="-34"/>
            </a:endParaRPr>
          </a:p>
          <a:p>
            <a:pPr algn="thaiDist">
              <a:lnSpc>
                <a:spcPct val="110000"/>
              </a:lnSpc>
            </a:pPr>
            <a:r>
              <a:rPr lang="en-US" sz="3000" dirty="0">
                <a:latin typeface="TH SarabunPSK" pitchFamily="34" charset="-34"/>
                <a:ea typeface="Open Sans" panose="020B0606030504020204" pitchFamily="34" charset="0"/>
                <a:cs typeface="TH SarabunPSK" pitchFamily="34" charset="-34"/>
              </a:rPr>
              <a:t> </a:t>
            </a:r>
            <a:r>
              <a:rPr lang="th-TH" sz="3000" dirty="0">
                <a:latin typeface="TH SarabunPSK" pitchFamily="34" charset="-34"/>
                <a:ea typeface="Open Sans" panose="020B0606030504020204" pitchFamily="34" charset="0"/>
                <a:cs typeface="TH SarabunPSK" pitchFamily="34" charset="-34"/>
              </a:rPr>
              <a:t>1. พยาบาลทุกจุดปฏิบัติงานต้องมีความรู้และทักษะการประเมินผู้ป่วย </a:t>
            </a:r>
            <a:r>
              <a:rPr lang="en-US" sz="3000" dirty="0">
                <a:latin typeface="TH SarabunPSK" pitchFamily="34" charset="-34"/>
                <a:ea typeface="Open Sans" panose="020B0606030504020204" pitchFamily="34" charset="0"/>
                <a:cs typeface="TH SarabunPSK" pitchFamily="34" charset="-34"/>
              </a:rPr>
              <a:t>STEMI </a:t>
            </a:r>
            <a:r>
              <a:rPr lang="th-TH" sz="3000" dirty="0">
                <a:latin typeface="TH SarabunPSK" pitchFamily="34" charset="-34"/>
                <a:ea typeface="Open Sans" panose="020B0606030504020204" pitchFamily="34" charset="0"/>
                <a:cs typeface="TH SarabunPSK" pitchFamily="34" charset="-34"/>
              </a:rPr>
              <a:t>รวมทั้งต้องมีการฟื้นฟูความรู้และทักษะการประเมิน</a:t>
            </a:r>
          </a:p>
          <a:p>
            <a:pPr algn="thaiDist">
              <a:lnSpc>
                <a:spcPct val="110000"/>
              </a:lnSpc>
            </a:pPr>
            <a:r>
              <a:rPr lang="en-US" sz="3000" dirty="0">
                <a:solidFill>
                  <a:srgbClr val="1482A5"/>
                </a:solidFill>
                <a:latin typeface="TH SarabunPSK" pitchFamily="34" charset="-34"/>
                <a:ea typeface="Open Sans" panose="020B0606030504020204" pitchFamily="34" charset="0"/>
                <a:cs typeface="TH SarabunPSK" pitchFamily="34" charset="-34"/>
              </a:rPr>
              <a:t> </a:t>
            </a:r>
            <a:r>
              <a:rPr lang="th-TH" sz="3000" dirty="0">
                <a:latin typeface="TH SarabunPSK" pitchFamily="34" charset="-34"/>
                <a:ea typeface="Open Sans" panose="020B0606030504020204" pitchFamily="34" charset="0"/>
                <a:cs typeface="TH SarabunPSK" pitchFamily="34" charset="-34"/>
              </a:rPr>
              <a:t>2. การ </a:t>
            </a:r>
            <a:r>
              <a:rPr lang="en-US" sz="3000" dirty="0">
                <a:latin typeface="TH SarabunPSK" pitchFamily="34" charset="-34"/>
                <a:ea typeface="Open Sans" panose="020B0606030504020204" pitchFamily="34" charset="0"/>
                <a:cs typeface="TH SarabunPSK" pitchFamily="34" charset="-34"/>
              </a:rPr>
              <a:t>Orientation </a:t>
            </a:r>
            <a:r>
              <a:rPr lang="th-TH" sz="3000" dirty="0">
                <a:latin typeface="TH SarabunPSK" pitchFamily="34" charset="-34"/>
                <a:ea typeface="Open Sans" panose="020B0606030504020204" pitchFamily="34" charset="0"/>
                <a:cs typeface="TH SarabunPSK" pitchFamily="34" charset="-34"/>
              </a:rPr>
              <a:t>บุคลากรใหม่ และการมีระบบพี่เลี้ยงของแต่ละวิชาชีพ (แพทย์กับพยาบาล)</a:t>
            </a:r>
            <a:endParaRPr lang="en-US" sz="3000" dirty="0">
              <a:latin typeface="TH SarabunPSK" pitchFamily="34" charset="-34"/>
              <a:ea typeface="Open Sans" panose="020B0606030504020204" pitchFamily="34" charset="0"/>
              <a:cs typeface="TH SarabunPSK" pitchFamily="34" charset="-34"/>
            </a:endParaRPr>
          </a:p>
          <a:p>
            <a:pPr algn="thaiDist">
              <a:lnSpc>
                <a:spcPct val="110000"/>
              </a:lnSpc>
            </a:pPr>
            <a:r>
              <a:rPr lang="en-US" sz="3000" dirty="0">
                <a:latin typeface="TH SarabunPSK" pitchFamily="34" charset="-34"/>
                <a:ea typeface="Open Sans" panose="020B0606030504020204" pitchFamily="34" charset="0"/>
                <a:cs typeface="TH SarabunPSK" pitchFamily="34" charset="-34"/>
              </a:rPr>
              <a:t> </a:t>
            </a:r>
            <a:r>
              <a:rPr lang="th-TH" sz="3000" dirty="0">
                <a:latin typeface="TH SarabunPSK" pitchFamily="34" charset="-34"/>
                <a:ea typeface="Open Sans" panose="020B0606030504020204" pitchFamily="34" charset="0"/>
                <a:cs typeface="TH SarabunPSK" pitchFamily="34" charset="-34"/>
              </a:rPr>
              <a:t>3. การจัดพยาบาล</a:t>
            </a:r>
            <a:r>
              <a:rPr lang="en-US" sz="3000" dirty="0">
                <a:latin typeface="TH SarabunPSK" pitchFamily="34" charset="-34"/>
                <a:ea typeface="Open Sans" panose="020B0606030504020204" pitchFamily="34" charset="0"/>
                <a:cs typeface="TH SarabunPSK" pitchFamily="34" charset="-34"/>
              </a:rPr>
              <a:t> Refer /</a:t>
            </a:r>
            <a:r>
              <a:rPr lang="th-TH" sz="3000" dirty="0">
                <a:latin typeface="TH SarabunPSK" pitchFamily="34" charset="-34"/>
                <a:ea typeface="Open Sans" panose="020B0606030504020204" pitchFamily="34" charset="0"/>
                <a:cs typeface="TH SarabunPSK" pitchFamily="34" charset="-34"/>
              </a:rPr>
              <a:t> พนักงานขับรถให้เพียงพอ และการเตรียมความพร้อมของรถ</a:t>
            </a:r>
            <a:r>
              <a:rPr lang="en-US" sz="3000" dirty="0">
                <a:latin typeface="TH SarabunPSK" pitchFamily="34" charset="-34"/>
                <a:ea typeface="Open Sans" panose="020B0606030504020204" pitchFamily="34" charset="0"/>
                <a:cs typeface="TH SarabunPSK" pitchFamily="34" charset="-34"/>
              </a:rPr>
              <a:t>Refer</a:t>
            </a:r>
            <a:r>
              <a:rPr lang="th-TH" sz="3000" dirty="0">
                <a:latin typeface="TH SarabunPSK" pitchFamily="34" charset="-34"/>
                <a:ea typeface="Open Sans" panose="020B0606030504020204" pitchFamily="34" charset="0"/>
                <a:cs typeface="TH SarabunPSK" pitchFamily="34" charset="-34"/>
              </a:rPr>
              <a:t>เพื่อการส่งต่ออย่างรวดเร็ว</a:t>
            </a:r>
            <a:endParaRPr lang="en-US" sz="3000" dirty="0">
              <a:latin typeface="TH SarabunPSK" pitchFamily="34" charset="-34"/>
              <a:ea typeface="Open Sans" panose="020B0606030504020204" pitchFamily="34" charset="0"/>
              <a:cs typeface="TH SarabunPSK" pitchFamily="34" charset="-34"/>
            </a:endParaRPr>
          </a:p>
          <a:p>
            <a:pPr algn="thaiDist">
              <a:lnSpc>
                <a:spcPct val="110000"/>
              </a:lnSpc>
            </a:pPr>
            <a:r>
              <a:rPr lang="en-US" sz="3000" dirty="0">
                <a:solidFill>
                  <a:srgbClr val="1482A5"/>
                </a:solidFill>
                <a:latin typeface="TH SarabunPSK" pitchFamily="34" charset="-34"/>
                <a:ea typeface="Open Sans" panose="020B0606030504020204" pitchFamily="34" charset="0"/>
                <a:cs typeface="TH SarabunPSK" pitchFamily="34" charset="-34"/>
              </a:rPr>
              <a:t> </a:t>
            </a:r>
            <a:r>
              <a:rPr lang="th-TH" sz="3000" dirty="0">
                <a:latin typeface="TH SarabunPSK" pitchFamily="34" charset="-34"/>
                <a:ea typeface="Open Sans" panose="020B0606030504020204" pitchFamily="34" charset="0"/>
                <a:cs typeface="TH SarabunPSK" pitchFamily="34" charset="-34"/>
              </a:rPr>
              <a:t>4. การพัฒนาระบบ </a:t>
            </a:r>
            <a:r>
              <a:rPr lang="en-US" sz="3000" dirty="0">
                <a:latin typeface="TH SarabunPSK" pitchFamily="34" charset="-34"/>
                <a:ea typeface="Open Sans" panose="020B0606030504020204" pitchFamily="34" charset="0"/>
                <a:cs typeface="TH SarabunPSK" pitchFamily="34" charset="-34"/>
              </a:rPr>
              <a:t>Pre-hospital </a:t>
            </a:r>
            <a:r>
              <a:rPr lang="th-TH" sz="3000" dirty="0">
                <a:latin typeface="TH SarabunPSK" pitchFamily="34" charset="-34"/>
                <a:ea typeface="Open Sans" panose="020B0606030504020204" pitchFamily="34" charset="0"/>
                <a:cs typeface="TH SarabunPSK" pitchFamily="34" charset="-34"/>
              </a:rPr>
              <a:t>ให้เข้าถึงอย่างรวดเร็ว</a:t>
            </a:r>
            <a:r>
              <a:rPr lang="en-US" sz="3000" dirty="0">
                <a:latin typeface="TH SarabunPSK" pitchFamily="34" charset="-34"/>
                <a:ea typeface="Open Sans" panose="020B0606030504020204" pitchFamily="34" charset="0"/>
                <a:cs typeface="TH SarabunPSK" pitchFamily="34" charset="-34"/>
              </a:rPr>
              <a:t>   </a:t>
            </a:r>
            <a:endParaRPr lang="en-US" sz="3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6" name="Rectangle 10">
            <a:extLst>
              <a:ext uri="{FF2B5EF4-FFF2-40B4-BE49-F238E27FC236}">
                <a16:creationId xmlns:a16="http://schemas.microsoft.com/office/drawing/2014/main" id="{4D700BB5-24A3-4FED-BA73-E8F14C76E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94958" y="39014400"/>
            <a:ext cx="14251842" cy="914400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</a:ln>
        </p:spPr>
        <p:txBody>
          <a:bodyPr wrap="none" lIns="205740" tIns="54864" rIns="205740" bIns="51422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th-TH" sz="6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ข้อเสนอแนะ</a:t>
            </a:r>
            <a:endParaRPr lang="en-US" sz="6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DEDFA7C2-E777-46DD-BD0C-9EDC6F7D8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664" y="26136600"/>
            <a:ext cx="13941743" cy="120725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lIns="68564" tIns="34282" rIns="68564" bIns="34282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thaiDist"/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1. ผลลัพธ์การดูแลและส่งต่อ พบว่าอัตราผู้ป่วย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STEMI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ได้รับการส่งต่อล่าช้า (เกิน 30 นาที) ปีงบประมาณ 2561, 2562 และ 2563 คิดเป็นร้อยละ 83.33, 72.73 และ 86.67 ตามลำดับเนื่องจากผู้ป่วยมีภาวะวิกฤตต้องได้รับการ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resuscitate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ก่อนที่จะส่งต่อ, ความไม่พร้อมของทีมพยาบาล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refer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th-TH" sz="3000" dirty="0" err="1">
                <a:latin typeface="TH SarabunPSK" pitchFamily="34" charset="-34"/>
                <a:cs typeface="TH SarabunPSK" pitchFamily="34" charset="-34"/>
              </a:rPr>
              <a:t>พขร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. กรณีมี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refer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ซ้อน โดยเฉพาะในปี 63 เริ่มมีการระบาดของโควิดทำให้มีความจำเป็นต้องซักประวัติ คัดกรองโรคโควิด และบันทึกตามแบบฟอร์มโควิดเพิ่มเติมก่อนส่งต่อทุกราย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จึงส่งผลให้กระบวนการส่งต่อล่าช้ามากขึ้น ดังนั้นจึงพบว่าค่าเฉลี่ยของระยะเวลาตั้งแต่แรกรับจนถึงส่งต่อผู้ป่วยมากขึ้นเช่นกัน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3000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2. การซักประวัติปัจจัยเสี่ยง มีความสำคัญเนื่องจากผู้ป่วย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 STEMI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บางรายไม่ได้มีอาการ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 chest pain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นำ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และในบางรายที่มีโรคประจำตัว เช่น เบาหวานอาจมาด้วยอาการหอบเหนื่อย ใจสั่นได้ แต่การได้มาของประวัติปัจจัยเสี่ยง ทีมเพิ่มการศึกษาจากเวชระเบียนย้อนหลัง เนื่องจากผู้ป่วยอาจมีอาการอาการเจ็บหน้าอก หรือหอบเหนื่อยจึงไม่สะดวกที่จะให้ประวัติที่จุด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triage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ส่งผลให้ในปี 62 และ 63 มีการซักประวัติได้ครบถ้วน ร้อยละ100 ส่วนการตรวจร่างกาย การทำ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EKG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และแพทย์อ่านผลใน 10 นาทีล่าช้า ปี 61 มี 1 รายเกิดจากผู้ป่วยเกิดภาวะ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Cardiac arrest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หลังทำ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CPR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มี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ROSC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จึงทำ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EKG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ได้ ปี 62 มี 2 รายเกิดจากสาเหตุผู้ป่วยแจ้งอาการสำคัญอื่นก่อน หลังทบทวนประวัติจึงพบอาการ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chest pain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และรายที่ 2 ผู้ป่วยเกิดภาวะ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Respiratory failure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และมีอาการกระสับกระส่ายจึงต้อง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on ET-Tube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ก่อน ทีมจึงปรับเพิ่มการซักประวัติอาการ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chest pain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ร่วมด้วยในผู้ป่วยอายุมากกว่า 40 ปีทุกราย และในปี 63 มี 2 รายเกิดจากสาเหตุ พยาบาล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triage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เป็นพยาบาลจบใหม่ ไม่ส่งเวรก่อนลงเวร อีกรายเกิดจากพยาบาลจุด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triage OPD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ไม่แม่นยำในการใช้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CPG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การคัดกรองผู้ป่วย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chest pain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จึงส่งทำ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EKG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ล่าช้า ทีมปรับใช้แบบฟอร์มการคัดกรองส่งต่อเวรระหว่างพยาบาล และแผนก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ER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ร่วมทบทวน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CPG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กับพยาบาล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OPD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ทุกเดือน สำหรับการวัด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O2 sat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, การเจาะ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DTX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และการประเมิน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Pain scale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ในปี 61 มีการประเมินไม่ครบถ้วนเนื่องจากลืมปฏิบัติ / ลืมบันทึกในเวชระเบียน ทีมจึงจัดทำแบบบันทึก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chest pain path way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เฉพาะรายส่งผลให้ผลลัพธ์ดีขึ้นในปี 62 และ 63 </a:t>
            </a:r>
          </a:p>
          <a:p>
            <a:pPr algn="thaiDist"/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3. การดูแลรักษาเบื้องต้น พบว่า การประเมิน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pain scale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repeat v/s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ไม่ครบถ้วนในปี 61 เกิดจากสาเหตุลืมการบันทึกในเวชระเบียน ทีมจัดทำแบบบันทึก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chest pain path way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เฉพาะรายและแขวนไว้ที่เตียงผู้ป่วยทำให้สะดวกต่อการบันทึก และในปี 62 และ 63 จึงพบว่ามีการประเมินมากขึ้นตามลำดับ สำหรับการให้ยา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ASA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ผู้ป่วยที่มีอาการไม่รู้สึกตัวจึงไม่ได้รับยา ส่วนผู้ป่วยที่รู้สึกตัวดีได้รับยาทุกราย เช่นเดียวกับการให้ยา </a:t>
            </a:r>
            <a:r>
              <a:rPr lang="en-US" sz="3000" dirty="0" err="1">
                <a:latin typeface="TH SarabunPSK" pitchFamily="34" charset="-34"/>
                <a:cs typeface="TH SarabunPSK" pitchFamily="34" charset="-34"/>
              </a:rPr>
              <a:t>Clopidogrel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แต่การให้ยา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MO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มีผลลัพธ์ที่น้อยเนื่องจากแพทย์ยึดมาตรฐานการรักษาผู้ป่วย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STEMI 2017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ที่บ่งชัดว่า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MO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อาจทำให้การออกฤทธิ์ของยาต้านเกร็ดเลือด เช่น </a:t>
            </a:r>
            <a:r>
              <a:rPr lang="en-US" sz="3000" dirty="0" err="1">
                <a:latin typeface="TH SarabunPSK" pitchFamily="34" charset="-34"/>
                <a:cs typeface="TH SarabunPSK" pitchFamily="34" charset="-34"/>
              </a:rPr>
              <a:t>Clopidogrel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ลดน้อยลง จึงพิจารณาให้ในรายที่จำเป็น เช่น มี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pain score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สูง ไม่ตอบสนองต่อยา </a:t>
            </a:r>
            <a:r>
              <a:rPr lang="en-US" sz="3000" dirty="0" err="1">
                <a:latin typeface="TH SarabunPSK" pitchFamily="34" charset="-34"/>
                <a:cs typeface="TH SarabunPSK" pitchFamily="34" charset="-34"/>
              </a:rPr>
              <a:t>Nitrogiycerine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เป็นต้น การให้ยา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Streptokinase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ภายใน 30 </a:t>
            </a:r>
            <a:r>
              <a:rPr lang="th-TH" sz="3000" dirty="0" err="1">
                <a:latin typeface="TH SarabunPSK" pitchFamily="34" charset="-34"/>
                <a:cs typeface="TH SarabunPSK" pitchFamily="34" charset="-34"/>
              </a:rPr>
              <a:t>นาทื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ล่าช้า ปี 61 พบ 2 ราย เนื่องจากผู้ป่วยมีภาวะ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Cardiac arrest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และ อีก 1 รายต้อง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 on ET-Tube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ก่อน, ปี 62 พบ 3 ราย สาเหตุเกิดจากการคัดกรองผิดพลาด 1 รายและอีก 2 รายเป็นผู้ป่วย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 Cardiac arrest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และ อีก 1 รายต้อง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 on ET-Tube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, ปี 63 พบ 4 ราย เนื่องจากผู้ป่วยมีภาวะ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Cardiac arrest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1 ราย ชาวกัมพูชารอนายจ้างตัดสินใจเรื่องค่าใช้จ่าย 1 ราย แพทย์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Intern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ไม่มั่นใจการอ่าน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EKG 1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ราย และอีก 1 รายเกิดจากพยาบาลจบใหม่ไม่ได้สื่อสารส่งต่อข้อมูลกับพยาบาลเวรต่อไป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5525876E-07FE-485F-ADF6-7C23407B6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1664" y="24612600"/>
            <a:ext cx="13941743" cy="914400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</a:ln>
        </p:spPr>
        <p:txBody>
          <a:bodyPr wrap="none" lIns="205740" tIns="54864" rIns="205740" bIns="51422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th-TH" sz="6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การอภิปรายผล</a:t>
            </a:r>
            <a:endParaRPr lang="en-US" sz="6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0A5DF6-82E5-4BD1-ABD5-C460B7806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580" y="22479000"/>
            <a:ext cx="13941743" cy="145422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lIns="68564" tIns="34282" rIns="68564" bIns="34282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thaiDist"/>
            <a:r>
              <a:rPr lang="th-TH" sz="3000" b="1" dirty="0">
                <a:solidFill>
                  <a:srgbClr val="FF0000"/>
                </a:solidFill>
                <a:latin typeface="TH SarabunPSK" pitchFamily="34" charset="-34"/>
                <a:ea typeface="Open Sans" panose="020B0606030504020204" pitchFamily="34" charset="0"/>
                <a:cs typeface="TH SarabunPSK" pitchFamily="34" charset="-34"/>
              </a:rPr>
              <a:t>รูปแบบการวิจัย </a:t>
            </a:r>
            <a:r>
              <a:rPr lang="en-US" sz="3000" dirty="0">
                <a:solidFill>
                  <a:srgbClr val="FF0000"/>
                </a:solidFill>
                <a:latin typeface="TH SarabunPSK" pitchFamily="34" charset="-34"/>
                <a:ea typeface="Open Sans" panose="020B0606030504020204" pitchFamily="34" charset="0"/>
                <a:cs typeface="TH SarabunPSK" pitchFamily="34" charset="-34"/>
              </a:rPr>
              <a:t>: </a:t>
            </a:r>
            <a:r>
              <a:rPr lang="th-TH" sz="3000" dirty="0">
                <a:latin typeface="TH SarabunPSK" pitchFamily="34" charset="-34"/>
                <a:ea typeface="Open Sans" panose="020B0606030504020204" pitchFamily="34" charset="0"/>
                <a:cs typeface="TH SarabunPSK" pitchFamily="34" charset="-34"/>
              </a:rPr>
              <a:t>การวิจัยนี้เป็นการศึกษาเชิงวิเคราะห์ย้อนหลัง (</a:t>
            </a:r>
            <a:r>
              <a:rPr lang="en-US" sz="3000" dirty="0">
                <a:latin typeface="TH SarabunPSK" pitchFamily="34" charset="-34"/>
                <a:ea typeface="Open Sans" panose="020B0606030504020204" pitchFamily="34" charset="0"/>
                <a:cs typeface="TH SarabunPSK" pitchFamily="34" charset="-34"/>
              </a:rPr>
              <a:t>Single – centered retrospective analytical study)</a:t>
            </a:r>
            <a:endParaRPr lang="th-TH" sz="3000" dirty="0">
              <a:latin typeface="TH SarabunPSK" pitchFamily="34" charset="-34"/>
              <a:ea typeface="Open Sans" panose="020B0606030504020204" pitchFamily="34" charset="0"/>
              <a:cs typeface="TH SarabunPSK" pitchFamily="34" charset="-34"/>
            </a:endParaRPr>
          </a:p>
          <a:p>
            <a:pPr algn="thaiDist"/>
            <a:r>
              <a:rPr lang="th-TH" sz="3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ขอบเขตการวิจัย</a:t>
            </a:r>
            <a:r>
              <a:rPr lang="en-US" sz="3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การศึกษาครั้งนี้ทำการศึกษากับเวชระเบียนผู้ป่วยที่ได้รับการวินิจฉัยว่าเป็นโรคหัวใจขาดเลือดเฉียบพลันชนิด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STEMI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ทุกรายที่เข้ารับการรักษาแผนกอุบัติเหตุและฉุกเฉิน ตั้งแต่เดือน ต.ค.60 – ก.ย.63 รวมทั้งสิ้น 39 ราย</a:t>
            </a:r>
            <a:endParaRPr lang="en-US" sz="3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88C3F21E-D6DA-4BED-ACDF-C8F39E7CE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1664" y="21031200"/>
            <a:ext cx="13941743" cy="914400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</a:ln>
        </p:spPr>
        <p:txBody>
          <a:bodyPr wrap="none" lIns="205740" tIns="54864" rIns="205740" bIns="51422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th-TH" sz="6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วิธีการวิจัย</a:t>
            </a:r>
            <a:endParaRPr lang="en-US" sz="6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4804540C-AABA-457C-88EF-3512E7CCE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695" y="16840200"/>
            <a:ext cx="13941743" cy="914400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</a:ln>
        </p:spPr>
        <p:txBody>
          <a:bodyPr wrap="none" lIns="205740" tIns="54864" rIns="205740" bIns="51422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th-TH" sz="6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วัตถุประสงค์</a:t>
            </a:r>
            <a:endParaRPr lang="en-US" sz="6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0A5DF6-82E5-4BD1-ABD5-C460B7806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1642" y="18288000"/>
            <a:ext cx="13941743" cy="191589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lIns="68564" tIns="34282" rIns="68564" bIns="34282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457200" indent="-457200">
              <a:buAutoNum type="arabicPeriod"/>
            </a:pPr>
            <a:r>
              <a:rPr lang="th-TH" sz="3000" dirty="0">
                <a:latin typeface="TH SarabunPSK" pitchFamily="34" charset="-34"/>
                <a:ea typeface="Open Sans" panose="020B0606030504020204" pitchFamily="34" charset="0"/>
                <a:cs typeface="TH SarabunPSK" pitchFamily="34" charset="-34"/>
              </a:rPr>
              <a:t>เพื่อศึกษาความชุกการคัดกรองและส่งต่อผู้ป่วยโรคหัวใจขาดเลือดเฉียบพลันชนิด </a:t>
            </a:r>
            <a:r>
              <a:rPr lang="en-US" sz="3000" dirty="0">
                <a:latin typeface="TH SarabunPSK" pitchFamily="34" charset="-34"/>
                <a:ea typeface="Open Sans" panose="020B0606030504020204" pitchFamily="34" charset="0"/>
                <a:cs typeface="TH SarabunPSK" pitchFamily="34" charset="-34"/>
              </a:rPr>
              <a:t>STEMI </a:t>
            </a:r>
            <a:r>
              <a:rPr lang="th-TH" sz="3000" dirty="0">
                <a:latin typeface="TH SarabunPSK" pitchFamily="34" charset="-34"/>
                <a:ea typeface="Open Sans" panose="020B0606030504020204" pitchFamily="34" charset="0"/>
                <a:cs typeface="TH SarabunPSK" pitchFamily="34" charset="-34"/>
              </a:rPr>
              <a:t>ล่าช้าของโรงพยาบาลโป่งน้ำร้อนตามแนวทางการคัดกรองและส่งต่อผู้ป่วยโรคหัวใจขาดเลือดชนิด </a:t>
            </a:r>
            <a:r>
              <a:rPr lang="en-US" sz="3000" dirty="0">
                <a:latin typeface="TH SarabunPSK" pitchFamily="34" charset="-34"/>
                <a:ea typeface="Open Sans" panose="020B0606030504020204" pitchFamily="34" charset="0"/>
                <a:cs typeface="TH SarabunPSK" pitchFamily="34" charset="-34"/>
              </a:rPr>
              <a:t>STEMI </a:t>
            </a:r>
            <a:r>
              <a:rPr lang="th-TH" sz="3000" dirty="0">
                <a:latin typeface="TH SarabunPSK" pitchFamily="34" charset="-34"/>
                <a:ea typeface="Open Sans" panose="020B0606030504020204" pitchFamily="34" charset="0"/>
                <a:cs typeface="TH SarabunPSK" pitchFamily="34" charset="-34"/>
              </a:rPr>
              <a:t>โรงพยาบาลโป่งน้ำร้อน พ.ศ. 2560</a:t>
            </a:r>
          </a:p>
          <a:p>
            <a:pPr marL="457200" indent="-457200">
              <a:buAutoNum type="arabicPeriod" startAt="2"/>
            </a:pPr>
            <a:r>
              <a:rPr lang="th-TH" sz="3000" dirty="0">
                <a:latin typeface="TH SarabunPSK" pitchFamily="34" charset="-34"/>
                <a:ea typeface="Open Sans" panose="020B0606030504020204" pitchFamily="34" charset="0"/>
                <a:cs typeface="TH SarabunPSK" pitchFamily="34" charset="-34"/>
              </a:rPr>
              <a:t>เพื่อศึกษาปัญหาการคัดกรองและส่งต่อผู้ป่วยโรคหัวใจขาดเลือดเฉียบพลันชนิด </a:t>
            </a:r>
            <a:r>
              <a:rPr lang="en-US" sz="3000" dirty="0">
                <a:latin typeface="TH SarabunPSK" pitchFamily="34" charset="-34"/>
                <a:ea typeface="Open Sans" panose="020B0606030504020204" pitchFamily="34" charset="0"/>
                <a:cs typeface="TH SarabunPSK" pitchFamily="34" charset="-34"/>
              </a:rPr>
              <a:t>STEMI </a:t>
            </a:r>
            <a:r>
              <a:rPr lang="th-TH" sz="3000" dirty="0">
                <a:latin typeface="TH SarabunPSK" pitchFamily="34" charset="-34"/>
                <a:ea typeface="Open Sans" panose="020B0606030504020204" pitchFamily="34" charset="0"/>
                <a:cs typeface="TH SarabunPSK" pitchFamily="34" charset="-34"/>
              </a:rPr>
              <a:t>ตามแนวทางการคัดกรองและส่งต่อผู้ป่วยโรคหัวใจขาดเลือดเฉียบพลันชนิด </a:t>
            </a:r>
            <a:r>
              <a:rPr lang="en-US" sz="3000" dirty="0">
                <a:latin typeface="TH SarabunPSK" pitchFamily="34" charset="-34"/>
                <a:ea typeface="Open Sans" panose="020B0606030504020204" pitchFamily="34" charset="0"/>
                <a:cs typeface="TH SarabunPSK" pitchFamily="34" charset="-34"/>
              </a:rPr>
              <a:t>STEMI </a:t>
            </a:r>
            <a:r>
              <a:rPr lang="th-TH" sz="3000" dirty="0">
                <a:latin typeface="TH SarabunPSK" pitchFamily="34" charset="-34"/>
                <a:ea typeface="Open Sans" panose="020B0606030504020204" pitchFamily="34" charset="0"/>
                <a:cs typeface="TH SarabunPSK" pitchFamily="34" charset="-34"/>
              </a:rPr>
              <a:t>โรงพยาบาลโป่งน้ำร้อน พ.ศ. 2560</a:t>
            </a:r>
            <a:r>
              <a:rPr lang="en-US" sz="3000" dirty="0">
                <a:latin typeface="TH SarabunPSK" pitchFamily="34" charset="-34"/>
                <a:ea typeface="Open Sans" panose="020B0606030504020204" pitchFamily="34" charset="0"/>
                <a:cs typeface="TH SarabunPSK" pitchFamily="34" charset="-34"/>
              </a:rPr>
              <a:t> </a:t>
            </a:r>
            <a:r>
              <a:rPr lang="th-TH" sz="3000" dirty="0">
                <a:latin typeface="TH SarabunPSK" pitchFamily="34" charset="-34"/>
                <a:ea typeface="Open Sans" panose="020B0606030504020204" pitchFamily="34" charset="0"/>
                <a:cs typeface="TH SarabunPSK" pitchFamily="34" charset="-34"/>
              </a:rPr>
              <a:t> </a:t>
            </a:r>
          </a:p>
        </p:txBody>
      </p:sp>
      <p:sp>
        <p:nvSpPr>
          <p:cNvPr id="25" name="วงรี 24">
            <a:extLst>
              <a:ext uri="{FF2B5EF4-FFF2-40B4-BE49-F238E27FC236}">
                <a16:creationId xmlns:a16="http://schemas.microsoft.com/office/drawing/2014/main" id="{52732103-49BB-6578-3D85-70E1E195B8D5}"/>
              </a:ext>
            </a:extLst>
          </p:cNvPr>
          <p:cNvSpPr/>
          <p:nvPr/>
        </p:nvSpPr>
        <p:spPr>
          <a:xfrm>
            <a:off x="1633568" y="38633400"/>
            <a:ext cx="3944587" cy="4011998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000" b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วงรี 25">
            <a:extLst>
              <a:ext uri="{FF2B5EF4-FFF2-40B4-BE49-F238E27FC236}">
                <a16:creationId xmlns:a16="http://schemas.microsoft.com/office/drawing/2014/main" id="{5F2E5B3E-BAE7-E25A-2713-F241D8D4303E}"/>
              </a:ext>
            </a:extLst>
          </p:cNvPr>
          <p:cNvSpPr/>
          <p:nvPr/>
        </p:nvSpPr>
        <p:spPr>
          <a:xfrm>
            <a:off x="6515370" y="38633400"/>
            <a:ext cx="4000230" cy="3981154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6000" b="-1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วงรี 26">
            <a:extLst>
              <a:ext uri="{FF2B5EF4-FFF2-40B4-BE49-F238E27FC236}">
                <a16:creationId xmlns:a16="http://schemas.microsoft.com/office/drawing/2014/main" id="{6436D83F-3F3C-BB85-05AE-9EC68089B11B}"/>
              </a:ext>
            </a:extLst>
          </p:cNvPr>
          <p:cNvSpPr/>
          <p:nvPr/>
        </p:nvSpPr>
        <p:spPr>
          <a:xfrm>
            <a:off x="11524013" y="38709600"/>
            <a:ext cx="3944587" cy="3952689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สี่เหลี่ยมผืนผ้า 28">
            <a:extLst>
              <a:ext uri="{FF2B5EF4-FFF2-40B4-BE49-F238E27FC236}">
                <a16:creationId xmlns:a16="http://schemas.microsoft.com/office/drawing/2014/main" id="{B132C7AB-AAF4-4C80-5B88-6E3934C9463B}"/>
              </a:ext>
            </a:extLst>
          </p:cNvPr>
          <p:cNvSpPr/>
          <p:nvPr/>
        </p:nvSpPr>
        <p:spPr bwMode="auto">
          <a:xfrm>
            <a:off x="1524000" y="42976800"/>
            <a:ext cx="3487387" cy="483879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    พว.เมตตา  ลี้วงศกร</a:t>
            </a:r>
          </a:p>
        </p:txBody>
      </p:sp>
      <p:sp>
        <p:nvSpPr>
          <p:cNvPr id="31" name="สี่เหลี่ยมผืนผ้า 30">
            <a:extLst>
              <a:ext uri="{FF2B5EF4-FFF2-40B4-BE49-F238E27FC236}">
                <a16:creationId xmlns:a16="http://schemas.microsoft.com/office/drawing/2014/main" id="{2D520804-C286-9381-EA45-AEAA75C25BB3}"/>
              </a:ext>
            </a:extLst>
          </p:cNvPr>
          <p:cNvSpPr/>
          <p:nvPr/>
        </p:nvSpPr>
        <p:spPr bwMode="auto">
          <a:xfrm>
            <a:off x="5867400" y="42976800"/>
            <a:ext cx="4800600" cy="483879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     นพ.</a:t>
            </a:r>
            <a:r>
              <a:rPr kumimoji="0" lang="th-TH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นั</a:t>
            </a:r>
            <a:r>
              <a:rPr kumimoji="0" lang="th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นทวัช  เมตตากุลพิทักษ์</a:t>
            </a:r>
          </a:p>
        </p:txBody>
      </p:sp>
      <p:sp>
        <p:nvSpPr>
          <p:cNvPr id="32" name="สี่เหลี่ยมผืนผ้า 31">
            <a:extLst>
              <a:ext uri="{FF2B5EF4-FFF2-40B4-BE49-F238E27FC236}">
                <a16:creationId xmlns:a16="http://schemas.microsoft.com/office/drawing/2014/main" id="{72BF966E-4236-B9F0-FBAE-69E2959A3AB8}"/>
              </a:ext>
            </a:extLst>
          </p:cNvPr>
          <p:cNvSpPr/>
          <p:nvPr/>
        </p:nvSpPr>
        <p:spPr bwMode="auto">
          <a:xfrm>
            <a:off x="11600213" y="42976800"/>
            <a:ext cx="3944587" cy="483879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     พว.ศิริณ  กุลนะวะณิชย์</a:t>
            </a:r>
          </a:p>
        </p:txBody>
      </p:sp>
      <p:graphicFrame>
        <p:nvGraphicFramePr>
          <p:cNvPr id="33" name="ตาราง 8">
            <a:extLst>
              <a:ext uri="{FF2B5EF4-FFF2-40B4-BE49-F238E27FC236}">
                <a16:creationId xmlns:a16="http://schemas.microsoft.com/office/drawing/2014/main" id="{1260B517-07DE-C869-3CB1-EF5E56AB94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291902"/>
              </p:ext>
            </p:extLst>
          </p:nvPr>
        </p:nvGraphicFramePr>
        <p:xfrm>
          <a:off x="17262873" y="6474498"/>
          <a:ext cx="14401800" cy="24790308"/>
        </p:xfrm>
        <a:graphic>
          <a:graphicData uri="http://schemas.openxmlformats.org/drawingml/2006/table">
            <a:tbl>
              <a:tblPr firstRow="1" bandRow="1"/>
              <a:tblGrid>
                <a:gridCol w="5715000">
                  <a:extLst>
                    <a:ext uri="{9D8B030D-6E8A-4147-A177-3AD203B41FA5}">
                      <a16:colId xmlns:a16="http://schemas.microsoft.com/office/drawing/2014/main" val="149834594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40073815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13749005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9378173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65101059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98522207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166321345"/>
                    </a:ext>
                  </a:extLst>
                </a:gridCol>
              </a:tblGrid>
              <a:tr h="811828">
                <a:tc rowSpan="2">
                  <a:txBody>
                    <a:bodyPr/>
                    <a:lstStyle>
                      <a:lvl1pPr marL="0" algn="l" defTabSz="2820815" rtl="0" eaLnBrk="1" latinLnBrk="0" hangingPunct="1">
                        <a:defRPr sz="5550" b="1" kern="120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b="1" kern="120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b="1" kern="120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b="1" kern="120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b="1" kern="120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b="1" kern="120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b="1" kern="120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b="1" kern="120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b="1" kern="120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en-US" sz="3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en-US" sz="3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3000" b="1" dirty="0">
                          <a:latin typeface="TH SarabunPSK" pitchFamily="34" charset="-34"/>
                          <a:cs typeface="TH SarabunPSK" pitchFamily="34" charset="-34"/>
                        </a:rPr>
                        <a:t>การคัดกรอง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2820815" rtl="0" eaLnBrk="1" latinLnBrk="0" hangingPunct="1">
                        <a:defRPr sz="5550" b="1" kern="120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b="1" kern="120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b="1" kern="120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b="1" kern="120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b="1" kern="120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b="1" kern="120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b="1" kern="120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b="1" kern="120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b="1" kern="120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ปีงบประมาณ 2561</a:t>
                      </a:r>
                    </a:p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N= 13)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2820815" rtl="0" eaLnBrk="1" latinLnBrk="0" hangingPunct="1">
                        <a:defRPr sz="5550" b="1" kern="120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b="1" kern="120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b="1" kern="120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b="1" kern="120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b="1" kern="120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b="1" kern="120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b="1" kern="120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b="1" kern="120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b="1" kern="120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ปีงบประมาณ 2562</a:t>
                      </a:r>
                    </a:p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(N = 11)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2820815" rtl="0" eaLnBrk="1" latinLnBrk="0" hangingPunct="1">
                        <a:defRPr sz="5550" b="1" kern="120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b="1" kern="120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b="1" kern="120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b="1" kern="120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b="1" kern="120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b="1" kern="120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b="1" kern="120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b="1" kern="120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b="1" kern="120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ปีงบประมาณ 2563</a:t>
                      </a:r>
                      <a:endParaRPr lang="en-US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(N = 15)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066696"/>
                  </a:ext>
                </a:extLst>
              </a:tr>
              <a:tr h="646176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จำนวน</a:t>
                      </a:r>
                    </a:p>
                  </a:txBody>
                  <a:tcPr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จำนวน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จำนวน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501533"/>
                  </a:ext>
                </a:extLst>
              </a:tr>
              <a:tr h="1080052">
                <a:tc gridSpan="7"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1. การซักประวัติ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835364"/>
                  </a:ext>
                </a:extLst>
              </a:tr>
              <a:tr h="1080052"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- ลักษณะอาการเจ็บหน้าอก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361301"/>
                  </a:ext>
                </a:extLst>
              </a:tr>
              <a:tr h="1080052"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- ระยะเวลาที่เริ่มมีอาการ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272355"/>
                  </a:ext>
                </a:extLst>
              </a:tr>
              <a:tr h="1080052"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- ปัจจัยเสี่ยง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84.62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636625"/>
                  </a:ext>
                </a:extLst>
              </a:tr>
              <a:tr h="1080052">
                <a:tc gridSpan="7"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2. การตรวจร่างกาย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th-TH" sz="30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th-TH" sz="30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th-TH" sz="30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th-TH" sz="30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83489"/>
                  </a:ext>
                </a:extLst>
              </a:tr>
              <a:tr h="1080052"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- </a:t>
                      </a:r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Vital sign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102402"/>
                  </a:ext>
                </a:extLst>
              </a:tr>
              <a:tr h="1080052"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- Door to EKG </a:t>
                      </a:r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และแพทย์อ่านผลภายใน 10 นาที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92.31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81.82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86.67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53499"/>
                  </a:ext>
                </a:extLst>
              </a:tr>
              <a:tr h="1080052"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- </a:t>
                      </a:r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PE chest &amp; lung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43828"/>
                  </a:ext>
                </a:extLst>
              </a:tr>
              <a:tr h="1080052"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- Oxygen Saturation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84.62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395508"/>
                  </a:ext>
                </a:extLst>
              </a:tr>
              <a:tr h="1080052"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- DTX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92.31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028326"/>
                  </a:ext>
                </a:extLst>
              </a:tr>
              <a:tr h="1080052"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- Pain Scale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</a:p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N= 9)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77.78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en-US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(N=8)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13</a:t>
                      </a:r>
                    </a:p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N=13)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107553"/>
                  </a:ext>
                </a:extLst>
              </a:tr>
              <a:tr h="1080052">
                <a:tc gridSpan="7"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3. </a:t>
                      </a:r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การดูแลรักษาเบื้องต้น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endParaRPr lang="th-TH" sz="30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endParaRPr lang="th-TH" sz="30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endParaRPr lang="th-TH" sz="30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endParaRPr lang="th-TH" sz="30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endParaRPr lang="th-TH" sz="30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662719"/>
                  </a:ext>
                </a:extLst>
              </a:tr>
              <a:tr h="1080052"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- การให้ </a:t>
                      </a:r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Oxygen canula (</a:t>
                      </a:r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กรณี </a:t>
                      </a:r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O2 sat &lt; 90 %)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</a:p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(N=3)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</a:p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(N=3)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</a:p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(N=4)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282954"/>
                  </a:ext>
                </a:extLst>
              </a:tr>
              <a:tr h="1080052"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- </a:t>
                      </a:r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การประเมิน </a:t>
                      </a:r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Pain Scale </a:t>
                      </a:r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หลังได้รับ </a:t>
                      </a:r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Intervention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53.85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72.73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13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86.67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644387"/>
                  </a:ext>
                </a:extLst>
              </a:tr>
              <a:tr h="1080052"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- </a:t>
                      </a:r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การ </a:t>
                      </a:r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Repeat V/S </a:t>
                      </a:r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ทุก 15 – 30 นาที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61.54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72.73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14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93.33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018349"/>
                  </a:ext>
                </a:extLst>
              </a:tr>
              <a:tr h="1080052"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- </a:t>
                      </a:r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IV left arm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13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11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15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789209"/>
                  </a:ext>
                </a:extLst>
              </a:tr>
              <a:tr h="1080052"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- </a:t>
                      </a:r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การให้ยา </a:t>
                      </a:r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ASA (325) </a:t>
                      </a:r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เคี้ยวทันที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69.23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90.91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13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86.67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679083"/>
                  </a:ext>
                </a:extLst>
              </a:tr>
              <a:tr h="1080052"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- การให้ยา </a:t>
                      </a:r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Clopidogrel 8 tab </a:t>
                      </a:r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ทันที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69.23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90.91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13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86.67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22813"/>
                  </a:ext>
                </a:extLst>
              </a:tr>
              <a:tr h="1080052"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- การให้ยา </a:t>
                      </a:r>
                      <a:r>
                        <a:rPr lang="en-US" sz="3000" dirty="0" err="1">
                          <a:latin typeface="TH SarabunPSK" pitchFamily="34" charset="-34"/>
                          <a:cs typeface="TH SarabunPSK" pitchFamily="34" charset="-34"/>
                        </a:rPr>
                        <a:t>Isordil</a:t>
                      </a:r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อมใต้ลิ้น (ถ้า </a:t>
                      </a:r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SBP &gt; 90 mmHg.)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</a:p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(N=9)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</a:p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(N=10)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13</a:t>
                      </a:r>
                    </a:p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(N=13)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779759"/>
                  </a:ext>
                </a:extLst>
              </a:tr>
              <a:tr h="1080052"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- </a:t>
                      </a:r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การให้ </a:t>
                      </a:r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Morphine 2 – 4 mg IV for chest pain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7.69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27.27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33.33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425855"/>
                  </a:ext>
                </a:extLst>
              </a:tr>
              <a:tr h="1080052"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- </a:t>
                      </a:r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การให้ยา </a:t>
                      </a:r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Streptokinase </a:t>
                      </a:r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ภายใน 30 นาที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</a:p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(N=4)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50.00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</a:p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(N=3)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</a:p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(N=4)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151287"/>
                  </a:ext>
                </a:extLst>
              </a:tr>
            </a:tbl>
          </a:graphicData>
        </a:graphic>
      </p:graphicFrame>
      <p:graphicFrame>
        <p:nvGraphicFramePr>
          <p:cNvPr id="34" name="ตาราง 9">
            <a:extLst>
              <a:ext uri="{FF2B5EF4-FFF2-40B4-BE49-F238E27FC236}">
                <a16:creationId xmlns:a16="http://schemas.microsoft.com/office/drawing/2014/main" id="{D3FB91A7-D528-1EFA-B784-D4DF6DE840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480026"/>
              </p:ext>
            </p:extLst>
          </p:nvPr>
        </p:nvGraphicFramePr>
        <p:xfrm>
          <a:off x="17263607" y="31470600"/>
          <a:ext cx="14359393" cy="7171149"/>
        </p:xfrm>
        <a:graphic>
          <a:graphicData uri="http://schemas.openxmlformats.org/drawingml/2006/table">
            <a:tbl>
              <a:tblPr firstRow="1" bandRow="1"/>
              <a:tblGrid>
                <a:gridCol w="5748793">
                  <a:extLst>
                    <a:ext uri="{9D8B030D-6E8A-4147-A177-3AD203B41FA5}">
                      <a16:colId xmlns:a16="http://schemas.microsoft.com/office/drawing/2014/main" val="159995983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66659444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19368203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39977468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6681081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86250518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09327091"/>
                    </a:ext>
                  </a:extLst>
                </a:gridCol>
              </a:tblGrid>
              <a:tr h="1109097">
                <a:tc gridSpan="7">
                  <a:txBody>
                    <a:bodyPr/>
                    <a:lstStyle>
                      <a:lvl1pPr marL="0" algn="l" defTabSz="2820815" rtl="0" eaLnBrk="1" latinLnBrk="0" hangingPunct="1">
                        <a:defRPr sz="5550" b="1" kern="120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b="1" kern="120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b="1" kern="120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b="1" kern="120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b="1" kern="120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b="1" kern="120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b="1" kern="120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b="1" kern="120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b="1" kern="1200">
                          <a:solidFill>
                            <a:schemeClr val="lt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ตารางที่ 2 จำนวนและร้อยละผลลัพธ์การคัดกรองและส่งต่อผู้ป่วยโรคหัวใจขาดเลือดเฉียบพลันชนิด </a:t>
                      </a:r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STEMI 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950540"/>
                  </a:ext>
                </a:extLst>
              </a:tr>
              <a:tr h="1625664">
                <a:tc rowSpan="2"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ผลลัพธ์การคัดกรองและส่งต่อผู้ป่วย </a:t>
                      </a:r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STEMI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ปีงบประมาณ 2561</a:t>
                      </a:r>
                    </a:p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N=13)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ปีงบประมาณ 2562</a:t>
                      </a:r>
                      <a:endParaRPr lang="en-US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(N=11)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ปีงบประมาณ 2563</a:t>
                      </a:r>
                    </a:p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(N=15)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820238"/>
                  </a:ext>
                </a:extLst>
              </a:tr>
              <a:tr h="1109097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จำนวน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จำนวน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จำนวน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737791"/>
                  </a:ext>
                </a:extLst>
              </a:tr>
              <a:tr h="1109097"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1. ผู้ป่วย </a:t>
                      </a:r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STEMI </a:t>
                      </a:r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ได้รับการส่งต่อล่าช้า (เกิน 30 นาที)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</a:p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N=12)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83.33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72.73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13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86.67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035560"/>
                  </a:ext>
                </a:extLst>
              </a:tr>
              <a:tr h="1109097"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2. ค่าเฉลี่ยระยะเวลาแรกรับ – ส่งต่อผู้ป่วย (นาที)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59.42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44.45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62.07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th-TH" sz="30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539954"/>
                  </a:ext>
                </a:extLst>
              </a:tr>
              <a:tr h="1109097"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3. ผู้ป่วย </a:t>
                      </a:r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STEMI </a:t>
                      </a:r>
                      <a:r>
                        <a:rPr lang="th-TH" sz="3000" dirty="0">
                          <a:latin typeface="TH SarabunPSK" pitchFamily="34" charset="-34"/>
                          <a:cs typeface="TH SarabunPSK" pitchFamily="34" charset="-34"/>
                        </a:rPr>
                        <a:t>เสียชีวิตใน รพช.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7.69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1pPr>
                      <a:lvl2pPr marL="141040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2pPr>
                      <a:lvl3pPr marL="2820815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3pPr>
                      <a:lvl4pPr marL="4231223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4pPr>
                      <a:lvl5pPr marL="5641630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5pPr>
                      <a:lvl6pPr marL="7052037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6pPr>
                      <a:lvl7pPr marL="8462444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7pPr>
                      <a:lvl8pPr marL="9872852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8pPr>
                      <a:lvl9pPr marL="11283259" algn="l" defTabSz="2820815" rtl="0" eaLnBrk="1" latinLnBrk="0" hangingPunct="1">
                        <a:defRPr sz="5550" kern="1200">
                          <a:solidFill>
                            <a:schemeClr val="dk1"/>
                          </a:solidFill>
                          <a:latin typeface="Times New Roman"/>
                          <a:ea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3000" dirty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551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87106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imaginativearctic|08-2022"/>
</p:tagLst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2476</TotalTime>
  <Words>2040</Words>
  <Application>Microsoft Office PowerPoint</Application>
  <PresentationFormat>กำหนดเอง</PresentationFormat>
  <Paragraphs>220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SarabunPSK</vt:lpstr>
      <vt:lpstr>Office Theme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research poster</dc:title>
  <dc:subject>Free Poster Presentation Example</dc:subject>
  <dc:creator>Graphicsland/MakeSigns.com</dc:creator>
  <cp:keywords>scientific, research, template, custom, poster, presentation, symposium, printing, powerpoint, create, design, example, sample, download</cp:keywords>
  <dc:description>These templates are offered for free to help your create a poster ranging from nursing research posters to psychology research posters.</dc:description>
  <cp:lastModifiedBy>ประภา ชีวิโรจน์</cp:lastModifiedBy>
  <cp:revision>23</cp:revision>
  <cp:lastPrinted>2011-01-21T18:13:44Z</cp:lastPrinted>
  <dcterms:modified xsi:type="dcterms:W3CDTF">2023-05-23T07:58:43Z</dcterms:modified>
  <cp:category>scientific poster powerpoint</cp:category>
</cp:coreProperties>
</file>